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</p:sldIdLst>
  <p:sldSz cx="9144000" cy="6858000" type="screen4x3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1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3B509-F694-4650-90CC-DF7AC2F6EAE5}" type="datetimeFigureOut">
              <a:rPr lang="et-EE" smtClean="0"/>
              <a:t>19.03.2015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734B-A11A-4E29-9936-8EC0D9E72797}" type="slidenum">
              <a:rPr lang="et-EE" smtClean="0"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3B509-F694-4650-90CC-DF7AC2F6EAE5}" type="datetimeFigureOut">
              <a:rPr lang="et-EE" smtClean="0"/>
              <a:t>19.03.2015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734B-A11A-4E29-9936-8EC0D9E72797}" type="slidenum">
              <a:rPr lang="et-EE" smtClean="0"/>
              <a:t>‹#›</a:t>
            </a:fld>
            <a:endParaRPr lang="et-E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3B509-F694-4650-90CC-DF7AC2F6EAE5}" type="datetimeFigureOut">
              <a:rPr lang="et-EE" smtClean="0"/>
              <a:t>19.03.2015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734B-A11A-4E29-9936-8EC0D9E72797}" type="slidenum">
              <a:rPr lang="et-EE" smtClean="0"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3B509-F694-4650-90CC-DF7AC2F6EAE5}" type="datetimeFigureOut">
              <a:rPr lang="et-EE" smtClean="0"/>
              <a:t>19.03.2015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734B-A11A-4E29-9936-8EC0D9E72797}" type="slidenum">
              <a:rPr lang="et-EE" smtClean="0"/>
              <a:t>‹#›</a:t>
            </a:fld>
            <a:endParaRPr lang="et-E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3B509-F694-4650-90CC-DF7AC2F6EAE5}" type="datetimeFigureOut">
              <a:rPr lang="et-EE" smtClean="0"/>
              <a:t>19.03.2015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734B-A11A-4E29-9936-8EC0D9E72797}" type="slidenum">
              <a:rPr lang="et-EE" smtClean="0"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3B509-F694-4650-90CC-DF7AC2F6EAE5}" type="datetimeFigureOut">
              <a:rPr lang="et-EE" smtClean="0"/>
              <a:t>19.03.2015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734B-A11A-4E29-9936-8EC0D9E72797}" type="slidenum">
              <a:rPr lang="et-EE" smtClean="0"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3B509-F694-4650-90CC-DF7AC2F6EAE5}" type="datetimeFigureOut">
              <a:rPr lang="et-EE" smtClean="0"/>
              <a:t>19.03.2015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734B-A11A-4E29-9936-8EC0D9E72797}" type="slidenum">
              <a:rPr lang="et-EE" smtClean="0"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3B509-F694-4650-90CC-DF7AC2F6EAE5}" type="datetimeFigureOut">
              <a:rPr lang="et-EE" smtClean="0"/>
              <a:t>19.03.2015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734B-A11A-4E29-9936-8EC0D9E72797}" type="slidenum">
              <a:rPr lang="et-EE" smtClean="0"/>
              <a:t>‹#›</a:t>
            </a:fld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3B509-F694-4650-90CC-DF7AC2F6EAE5}" type="datetimeFigureOut">
              <a:rPr lang="et-EE" smtClean="0"/>
              <a:t>19.03.2015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734B-A11A-4E29-9936-8EC0D9E72797}" type="slidenum">
              <a:rPr lang="et-EE" smtClean="0"/>
              <a:t>‹#›</a:t>
            </a:fld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3B509-F694-4650-90CC-DF7AC2F6EAE5}" type="datetimeFigureOut">
              <a:rPr lang="et-EE" smtClean="0"/>
              <a:t>19.03.2015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734B-A11A-4E29-9936-8EC0D9E72797}" type="slidenum">
              <a:rPr lang="et-EE" smtClean="0"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3B509-F694-4650-90CC-DF7AC2F6EAE5}" type="datetimeFigureOut">
              <a:rPr lang="et-EE" smtClean="0"/>
              <a:t>19.03.2015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734B-A11A-4E29-9936-8EC0D9E72797}" type="slidenum">
              <a:rPr lang="et-EE" smtClean="0"/>
              <a:t>‹#›</a:t>
            </a:fld>
            <a:endParaRPr lang="et-EE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953B509-F694-4650-90CC-DF7AC2F6EAE5}" type="datetimeFigureOut">
              <a:rPr lang="et-EE" smtClean="0"/>
              <a:t>19.03.2015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5B1734B-A11A-4E29-9936-8EC0D9E72797}" type="slidenum">
              <a:rPr lang="et-EE" smtClean="0"/>
              <a:t>‹#›</a:t>
            </a:fld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 smtClean="0"/>
              <a:t>HEV õpilased</a:t>
            </a:r>
            <a:endParaRPr lang="et-E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t-EE" dirty="0" smtClean="0"/>
              <a:t>Meetmed õpiabi osutamiseks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19263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276872"/>
            <a:ext cx="8229600" cy="2664296"/>
          </a:xfrm>
        </p:spPr>
        <p:txBody>
          <a:bodyPr>
            <a:normAutofit lnSpcReduction="10000"/>
          </a:bodyPr>
          <a:lstStyle/>
          <a:p>
            <a:r>
              <a:rPr lang="et-EE" sz="4300" dirty="0" smtClean="0"/>
              <a:t>Logopeediline abi  57 õpilast</a:t>
            </a:r>
          </a:p>
          <a:p>
            <a:r>
              <a:rPr lang="et-EE" sz="4300" dirty="0" smtClean="0"/>
              <a:t>Õpiabi  40+ 18        58 õpilast</a:t>
            </a:r>
          </a:p>
          <a:p>
            <a:r>
              <a:rPr lang="et-EE" dirty="0" smtClean="0"/>
              <a:t>Väikeklass   4 õpilast</a:t>
            </a:r>
          </a:p>
          <a:p>
            <a:r>
              <a:rPr lang="et-EE" dirty="0" smtClean="0"/>
              <a:t>Koduõpe    1 õpilane</a:t>
            </a:r>
          </a:p>
          <a:p>
            <a:r>
              <a:rPr lang="et-EE" dirty="0" smtClean="0"/>
              <a:t>Tugiisik 1</a:t>
            </a:r>
          </a:p>
          <a:p>
            <a:endParaRPr lang="et-EE" dirty="0" smtClean="0"/>
          </a:p>
          <a:p>
            <a:endParaRPr lang="et-EE" dirty="0" smtClean="0"/>
          </a:p>
          <a:p>
            <a:endParaRPr lang="et-E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2012/2013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20760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sz="4000" dirty="0" smtClean="0"/>
              <a:t>Logopeediline abi  60 õpilast</a:t>
            </a:r>
          </a:p>
          <a:p>
            <a:r>
              <a:rPr lang="et-EE" sz="4000" dirty="0" smtClean="0"/>
              <a:t>Õpiabi 27 õpilast</a:t>
            </a:r>
          </a:p>
          <a:p>
            <a:r>
              <a:rPr lang="et-EE" dirty="0" smtClean="0"/>
              <a:t>Väikeklass 4+1</a:t>
            </a:r>
          </a:p>
          <a:p>
            <a:r>
              <a:rPr lang="et-EE" dirty="0" smtClean="0"/>
              <a:t>Tugiisik 1</a:t>
            </a:r>
          </a:p>
          <a:p>
            <a:endParaRPr lang="et-E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2013/2014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82197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t-EE" sz="4000" dirty="0" smtClean="0"/>
              <a:t>Logopeedi abi  61 +6+1      68 õpilast</a:t>
            </a:r>
          </a:p>
          <a:p>
            <a:r>
              <a:rPr lang="et-EE" sz="4000" dirty="0" smtClean="0"/>
              <a:t>Õpiabi                            24 õpilast</a:t>
            </a:r>
          </a:p>
          <a:p>
            <a:r>
              <a:rPr lang="et-EE" dirty="0" smtClean="0"/>
              <a:t>Väikeklass  9+1</a:t>
            </a:r>
          </a:p>
          <a:p>
            <a:r>
              <a:rPr lang="et-EE" dirty="0" smtClean="0"/>
              <a:t>1 tugiisik</a:t>
            </a:r>
            <a:endParaRPr lang="et-E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2014/2015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35741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620688"/>
            <a:ext cx="8229600" cy="5688632"/>
          </a:xfrm>
        </p:spPr>
        <p:txBody>
          <a:bodyPr>
            <a:normAutofit lnSpcReduction="10000"/>
          </a:bodyPr>
          <a:lstStyle/>
          <a:p>
            <a:endParaRPr lang="et-EE" dirty="0" smtClean="0"/>
          </a:p>
          <a:p>
            <a:pPr marL="0" indent="0">
              <a:buNone/>
            </a:pPr>
            <a:r>
              <a:rPr lang="et-EE" b="1" dirty="0" smtClean="0"/>
              <a:t>   HEV koordinaatori töö+ eripedagoog/logopeedi töö koolis                                                          </a:t>
            </a:r>
            <a:endParaRPr lang="et-EE" u="sng" dirty="0"/>
          </a:p>
          <a:p>
            <a:r>
              <a:rPr lang="et-EE" dirty="0"/>
              <a:t> </a:t>
            </a:r>
            <a:r>
              <a:rPr lang="et-EE" dirty="0" smtClean="0"/>
              <a:t>erivajadustega </a:t>
            </a:r>
            <a:r>
              <a:rPr lang="et-EE" dirty="0"/>
              <a:t>õpilase arengutaseme ja probleemide väljaselgitamises;</a:t>
            </a:r>
          </a:p>
          <a:p>
            <a:r>
              <a:rPr lang="et-EE" dirty="0"/>
              <a:t> </a:t>
            </a:r>
            <a:r>
              <a:rPr lang="et-EE" dirty="0" smtClean="0"/>
              <a:t> </a:t>
            </a:r>
            <a:r>
              <a:rPr lang="et-EE" dirty="0"/>
              <a:t>õpiabirühma- või individuaaltundide ettevalmistamises ja läbiviimises;</a:t>
            </a:r>
          </a:p>
          <a:p>
            <a:r>
              <a:rPr lang="et-EE" dirty="0"/>
              <a:t> </a:t>
            </a:r>
            <a:r>
              <a:rPr lang="et-EE" dirty="0" smtClean="0"/>
              <a:t> </a:t>
            </a:r>
            <a:r>
              <a:rPr lang="et-EE" dirty="0"/>
              <a:t>õpetajate juhendamises ja nõustamises erivajadustega õpilase õppe planeerimisel ja läbiviimisel;</a:t>
            </a:r>
          </a:p>
          <a:p>
            <a:r>
              <a:rPr lang="et-EE" dirty="0"/>
              <a:t> </a:t>
            </a:r>
            <a:r>
              <a:rPr lang="et-EE" dirty="0" smtClean="0"/>
              <a:t>õpetajate </a:t>
            </a:r>
            <a:r>
              <a:rPr lang="et-EE" dirty="0"/>
              <a:t>ja tugispetsialistide vahelise koostöö korraldamises koolis ning õpilasele rakendatud tugimeetmete tulemuslikkuse analüüsimises, vajadusel ettepanekute tegemises spetsialistide kaasamiseks väljastpoolt kooli;</a:t>
            </a:r>
          </a:p>
          <a:p>
            <a:r>
              <a:rPr lang="et-EE" dirty="0"/>
              <a:t> </a:t>
            </a:r>
            <a:r>
              <a:rPr lang="et-EE" dirty="0" smtClean="0"/>
              <a:t> </a:t>
            </a:r>
            <a:r>
              <a:rPr lang="et-EE" dirty="0"/>
              <a:t>lapsevanema nõustamises arenguliste erivajaduste ja lapse toetamisega seotud küsimustes.</a:t>
            </a:r>
          </a:p>
        </p:txBody>
      </p:sp>
    </p:spTree>
    <p:extLst>
      <p:ext uri="{BB962C8B-B14F-4D97-AF65-F5344CB8AC3E}">
        <p14:creationId xmlns:p14="http://schemas.microsoft.com/office/powerpoint/2010/main" val="27183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Õpilaste arengu jälgimine (õpilse individuaalse arengu kaartide avamine ja täitmine)</a:t>
            </a:r>
          </a:p>
          <a:p>
            <a:r>
              <a:rPr lang="et-EE" dirty="0" smtClean="0"/>
              <a:t>Osalemine arenguvestlustel+ koostöö lapsevanemaga</a:t>
            </a:r>
          </a:p>
          <a:p>
            <a:r>
              <a:rPr lang="et-EE" dirty="0" smtClean="0"/>
              <a:t>Suunamine täiendavale nõustamisele</a:t>
            </a:r>
          </a:p>
          <a:p>
            <a:pPr marL="0" indent="0">
              <a:buNone/>
            </a:pPr>
            <a:r>
              <a:rPr lang="et-EE" dirty="0" smtClean="0"/>
              <a:t> (eriarstile, nõustamiskeskusesse nõustamiskomisjoni)</a:t>
            </a:r>
            <a:endParaRPr lang="et-E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4822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420888"/>
            <a:ext cx="7408333" cy="3456384"/>
          </a:xfrm>
        </p:spPr>
        <p:txBody>
          <a:bodyPr>
            <a:normAutofit fontScale="92500" lnSpcReduction="20000"/>
          </a:bodyPr>
          <a:lstStyle/>
          <a:p>
            <a:r>
              <a:rPr lang="et-EE" dirty="0" smtClean="0"/>
              <a:t>Töö on intensiivne ja tugispetsialistid on suures osas üle koormatud</a:t>
            </a:r>
          </a:p>
          <a:p>
            <a:r>
              <a:rPr lang="et-EE" dirty="0" smtClean="0"/>
              <a:t>Log abi saavate õpilaste arv on suur+ Kiiu LA puudub log</a:t>
            </a:r>
          </a:p>
          <a:p>
            <a:r>
              <a:rPr lang="et-EE" dirty="0" smtClean="0"/>
              <a:t>  piirnorm logopeedile koormusega  1,0</a:t>
            </a:r>
          </a:p>
          <a:p>
            <a:pPr marL="0" indent="0">
              <a:buNone/>
            </a:pPr>
            <a:r>
              <a:rPr lang="et-EE" dirty="0" smtClean="0"/>
              <a:t>                                                         on   </a:t>
            </a:r>
            <a:r>
              <a:rPr lang="et-EE" dirty="0"/>
              <a:t>40-50 õpilast </a:t>
            </a:r>
            <a:endParaRPr lang="et-EE" dirty="0" smtClean="0"/>
          </a:p>
          <a:p>
            <a:r>
              <a:rPr lang="et-EE" dirty="0" smtClean="0"/>
              <a:t>Koordineerimine on mahukas lisatöö ja vajab kompetentsi + tunnivaba resurssi (seda ka aineõpetajatelt)</a:t>
            </a:r>
          </a:p>
          <a:p>
            <a:r>
              <a:rPr lang="et-EE" dirty="0" smtClean="0"/>
              <a:t>IÕK-de  koostamise osas arenguruumi</a:t>
            </a:r>
          </a:p>
          <a:p>
            <a:r>
              <a:rPr lang="et-EE" dirty="0" smtClean="0"/>
              <a:t>eripedagoogi oleks võimalik kasutada koolitöös laialdaselt</a:t>
            </a:r>
          </a:p>
          <a:p>
            <a:r>
              <a:rPr lang="et-EE" dirty="0" smtClean="0"/>
              <a:t> vallas puudub eraldi lastekaitsetöötaja </a:t>
            </a:r>
          </a:p>
          <a:p>
            <a:endParaRPr lang="et-E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Kitsaskohad/probleemid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34889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t-EE" b="1" dirty="0"/>
              <a:t>Koostöös</a:t>
            </a:r>
            <a:r>
              <a:rPr lang="et-EE" dirty="0"/>
              <a:t> logopeediga/HEV koordinaatoriga töö HEV laste koolisisestel uuringutel ja jälgimisel.</a:t>
            </a:r>
          </a:p>
          <a:p>
            <a:r>
              <a:rPr lang="et-EE" b="1" dirty="0"/>
              <a:t>Töö käitumis- tugikavade </a:t>
            </a:r>
            <a:r>
              <a:rPr lang="et-EE" b="1" dirty="0" smtClean="0"/>
              <a:t>väljatöötamisel, </a:t>
            </a:r>
            <a:r>
              <a:rPr lang="et-EE" b="1" dirty="0"/>
              <a:t>pidev parendamine ja elluviimine</a:t>
            </a:r>
            <a:r>
              <a:rPr lang="et-EE" dirty="0" smtClean="0"/>
              <a:t>.</a:t>
            </a:r>
          </a:p>
          <a:p>
            <a:r>
              <a:rPr lang="et-EE" dirty="0" smtClean="0"/>
              <a:t> </a:t>
            </a:r>
            <a:r>
              <a:rPr lang="et-EE" b="1" dirty="0"/>
              <a:t>Töö </a:t>
            </a:r>
            <a:r>
              <a:rPr lang="et-EE" b="1" dirty="0" smtClean="0"/>
              <a:t>koolieelikutega</a:t>
            </a:r>
          </a:p>
          <a:p>
            <a:r>
              <a:rPr lang="et-EE" b="1" dirty="0" smtClean="0"/>
              <a:t>Lastevanemate nõustamine</a:t>
            </a:r>
          </a:p>
          <a:p>
            <a:r>
              <a:rPr lang="et-EE" b="1" dirty="0" smtClean="0"/>
              <a:t>Õpetajate/koolitöötajate nõustamine</a:t>
            </a:r>
          </a:p>
          <a:p>
            <a:r>
              <a:rPr lang="et-EE" b="1" dirty="0" smtClean="0"/>
              <a:t>Õpilaste nõustamine</a:t>
            </a:r>
          </a:p>
          <a:p>
            <a:endParaRPr lang="et-EE" dirty="0"/>
          </a:p>
          <a:p>
            <a:endParaRPr lang="et-E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t-EE" dirty="0" smtClean="0"/>
              <a:t>Psühholoogi osa tugisüsteemi meeskonnas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39313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119</TotalTime>
  <Words>244</Words>
  <Application>Microsoft Office PowerPoint</Application>
  <PresentationFormat>Ekraaniseanss (4:3)</PresentationFormat>
  <Paragraphs>46</Paragraphs>
  <Slides>8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2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8</vt:i4>
      </vt:variant>
    </vt:vector>
  </HeadingPairs>
  <TitlesOfParts>
    <vt:vector size="11" baseType="lpstr">
      <vt:lpstr>Candara</vt:lpstr>
      <vt:lpstr>Symbol</vt:lpstr>
      <vt:lpstr>Waveform</vt:lpstr>
      <vt:lpstr>HEV õpilased</vt:lpstr>
      <vt:lpstr>2012/2013</vt:lpstr>
      <vt:lpstr>2013/2014</vt:lpstr>
      <vt:lpstr>2014/2015</vt:lpstr>
      <vt:lpstr>PowerPointi esitlus</vt:lpstr>
      <vt:lpstr>PowerPointi esitlus</vt:lpstr>
      <vt:lpstr>Kitsaskohad/probleemid</vt:lpstr>
      <vt:lpstr>Psühholoogi osa tugisüsteemi meeskonnas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Õpiabi ja logopeediline abi</dc:title>
  <dc:creator>Katri46</dc:creator>
  <cp:lastModifiedBy>Viive Abel</cp:lastModifiedBy>
  <cp:revision>17</cp:revision>
  <dcterms:created xsi:type="dcterms:W3CDTF">2015-03-10T18:42:34Z</dcterms:created>
  <dcterms:modified xsi:type="dcterms:W3CDTF">2015-03-19T08:12:27Z</dcterms:modified>
</cp:coreProperties>
</file>